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12"/>
  </p:notesMasterIdLst>
  <p:sldIdLst>
    <p:sldId id="256" r:id="rId2"/>
    <p:sldId id="262" r:id="rId3"/>
    <p:sldId id="257" r:id="rId4"/>
    <p:sldId id="259" r:id="rId5"/>
    <p:sldId id="260" r:id="rId6"/>
    <p:sldId id="258" r:id="rId7"/>
    <p:sldId id="261" r:id="rId8"/>
    <p:sldId id="263" r:id="rId9"/>
    <p:sldId id="264" r:id="rId10"/>
    <p:sldId id="265" r:id="rId11"/>
  </p:sldIdLst>
  <p:sldSz cx="9144000" cy="6858000" type="screen4x3"/>
  <p:notesSz cx="6881813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2119" cy="464820"/>
          </a:xfrm>
          <a:prstGeom prst="rect">
            <a:avLst/>
          </a:prstGeom>
        </p:spPr>
        <p:txBody>
          <a:bodyPr vert="horz" lIns="92446" tIns="46223" rIns="92446" bIns="46223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98102" y="0"/>
            <a:ext cx="2982119" cy="464820"/>
          </a:xfrm>
          <a:prstGeom prst="rect">
            <a:avLst/>
          </a:prstGeom>
        </p:spPr>
        <p:txBody>
          <a:bodyPr vert="horz" lIns="92446" tIns="46223" rIns="92446" bIns="46223" rtlCol="0"/>
          <a:lstStyle>
            <a:lvl1pPr algn="r">
              <a:defRPr sz="1200"/>
            </a:lvl1pPr>
          </a:lstStyle>
          <a:p>
            <a:fld id="{C5380A6C-5839-4E39-AE9E-37E1F80706A5}" type="datetimeFigureOut">
              <a:rPr lang="en-US" smtClean="0"/>
              <a:t>11/21/2011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176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446" tIns="46223" rIns="92446" bIns="46223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8182" y="4415790"/>
            <a:ext cx="5505450" cy="4183380"/>
          </a:xfrm>
          <a:prstGeom prst="rect">
            <a:avLst/>
          </a:prstGeom>
        </p:spPr>
        <p:txBody>
          <a:bodyPr vert="horz" lIns="92446" tIns="46223" rIns="92446" bIns="46223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2982119" cy="464820"/>
          </a:xfrm>
          <a:prstGeom prst="rect">
            <a:avLst/>
          </a:prstGeom>
        </p:spPr>
        <p:txBody>
          <a:bodyPr vert="horz" lIns="92446" tIns="46223" rIns="92446" bIns="46223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98102" y="8829967"/>
            <a:ext cx="2982119" cy="464820"/>
          </a:xfrm>
          <a:prstGeom prst="rect">
            <a:avLst/>
          </a:prstGeom>
        </p:spPr>
        <p:txBody>
          <a:bodyPr vert="horz" lIns="92446" tIns="46223" rIns="92446" bIns="46223" rtlCol="0" anchor="b"/>
          <a:lstStyle>
            <a:lvl1pPr algn="r">
              <a:defRPr sz="1200"/>
            </a:lvl1pPr>
          </a:lstStyle>
          <a:p>
            <a:fld id="{3717BD85-EC73-4F32-86CC-9C75AB1624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49626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17BD85-EC73-4F32-86CC-9C75AB16241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03068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3200400"/>
            <a:ext cx="7543800" cy="1524000"/>
          </a:xfrm>
        </p:spPr>
        <p:txBody>
          <a:bodyPr>
            <a:noAutofit/>
          </a:bodyPr>
          <a:lstStyle>
            <a:lvl1pPr>
              <a:defRPr sz="8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4724400"/>
            <a:ext cx="6858000" cy="990600"/>
          </a:xfrm>
        </p:spPr>
        <p:txBody>
          <a:bodyPr anchor="t" anchorCtr="0">
            <a:normAutofit/>
          </a:bodyPr>
          <a:lstStyle>
            <a:lvl1pPr marL="0" indent="0" algn="l">
              <a:buNone/>
              <a:defRPr sz="2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A9EF04-19E4-47E9-BC86-5F74BDAF1214}" type="datetimeFigureOut">
              <a:rPr lang="en-US" smtClean="0"/>
              <a:t>11/21/2011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057026-82EF-4FC5-B392-4FE5CDEC3457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85800"/>
            <a:ext cx="7239000" cy="3886200"/>
          </a:xfrm>
        </p:spPr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A9EF04-19E4-47E9-BC86-5F74BDAF1214}" type="datetimeFigureOut">
              <a:rPr lang="en-US" smtClean="0"/>
              <a:t>11/21/2011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057026-82EF-4FC5-B392-4FE5CDEC345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000" y="685801"/>
            <a:ext cx="1828800" cy="5410199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90800" y="685801"/>
            <a:ext cx="5715000" cy="4876800"/>
          </a:xfrm>
        </p:spPr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A9EF04-19E4-47E9-BC86-5F74BDAF1214}" type="datetimeFigureOut">
              <a:rPr lang="en-US" smtClean="0"/>
              <a:t>11/21/2011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057026-82EF-4FC5-B392-4FE5CDEC345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A9EF04-19E4-47E9-BC86-5F74BDAF1214}" type="datetimeFigureOut">
              <a:rPr lang="en-US" smtClean="0"/>
              <a:t>11/21/2011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057026-82EF-4FC5-B392-4FE5CDEC345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276600"/>
            <a:ext cx="7543800" cy="1676400"/>
          </a:xfrm>
        </p:spPr>
        <p:txBody>
          <a:bodyPr anchor="b" anchorCtr="0"/>
          <a:lstStyle>
            <a:lvl1pPr algn="l">
              <a:defRPr sz="54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4953000"/>
            <a:ext cx="6858000" cy="914400"/>
          </a:xfrm>
        </p:spPr>
        <p:txBody>
          <a:bodyPr anchor="t" anchorCtr="0">
            <a:normAutofit/>
          </a:bodyPr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A9EF04-19E4-47E9-BC86-5F74BDAF1214}" type="datetimeFigureOut">
              <a:rPr lang="en-US" smtClean="0"/>
              <a:t>11/21/2011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057026-82EF-4FC5-B392-4FE5CDEC3457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A9EF04-19E4-47E9-BC86-5F74BDAF1214}" type="datetimeFigureOut">
              <a:rPr lang="en-US" smtClean="0"/>
              <a:t>11/21/2011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057026-82EF-4FC5-B392-4FE5CDEC345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89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89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1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A9EF04-19E4-47E9-BC86-5F74BDAF1214}" type="datetimeFigureOut">
              <a:rPr lang="en-US" smtClean="0"/>
              <a:t>11/21/2011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057026-82EF-4FC5-B392-4FE5CDEC3457}" type="slidenum">
              <a:rPr lang="en-US" smtClean="0"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7589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6451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A9EF04-19E4-47E9-BC86-5F74BDAF1214}" type="datetimeFigureOut">
              <a:rPr lang="en-US" smtClean="0"/>
              <a:t>11/21/2011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057026-82EF-4FC5-B392-4FE5CDEC345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A9EF04-19E4-47E9-BC86-5F74BDAF1214}" type="datetimeFigureOut">
              <a:rPr lang="en-US" smtClean="0"/>
              <a:t>11/21/2011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057026-82EF-4FC5-B392-4FE5CDEC345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10866" y="457200"/>
            <a:ext cx="4594934" cy="4114799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2001" y="457200"/>
            <a:ext cx="2673657" cy="4114800"/>
          </a:xfrm>
        </p:spPr>
        <p:txBody>
          <a:bodyPr>
            <a:normAutofit/>
          </a:bodyPr>
          <a:lstStyle>
            <a:lvl1pPr marL="0" indent="0">
              <a:buNone/>
              <a:defRPr sz="21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A9EF04-19E4-47E9-BC86-5F74BDAF1214}" type="datetimeFigureOut">
              <a:rPr lang="en-US" smtClean="0"/>
              <a:t>11/21/2011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057026-82EF-4FC5-B392-4FE5CDEC3457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 rot="5400000">
            <a:off x="1677194" y="2514600"/>
            <a:ext cx="3810000" cy="1588"/>
          </a:xfrm>
          <a:prstGeom prst="line">
            <a:avLst/>
          </a:prstGeom>
          <a:ln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8952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77240" y="457200"/>
            <a:ext cx="7543800" cy="2895600"/>
          </a:xfrm>
          <a:ln w="6350">
            <a:solidFill>
              <a:schemeClr val="tx2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0392" y="3505200"/>
            <a:ext cx="7391400" cy="804862"/>
          </a:xfrm>
        </p:spPr>
        <p:txBody>
          <a:bodyPr anchor="t" anchorCtr="0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A9EF04-19E4-47E9-BC86-5F74BDAF1214}" type="datetimeFigureOut">
              <a:rPr lang="en-US" smtClean="0"/>
              <a:t>11/21/2011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057026-82EF-4FC5-B392-4FE5CDEC345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1800" cy="16002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685800"/>
            <a:ext cx="7543800" cy="388620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48400" y="620877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  <a:latin typeface="+mn-lt"/>
              </a:defRPr>
            </a:lvl1pPr>
          </a:lstStyle>
          <a:p>
            <a:fld id="{51A9EF04-19E4-47E9-BC86-5F74BDAF1214}" type="datetimeFigureOut">
              <a:rPr lang="en-US" smtClean="0"/>
              <a:t>11/21/2011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61999" y="6208776"/>
            <a:ext cx="487386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5687568"/>
            <a:ext cx="76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fld id="{61057026-82EF-4FC5-B392-4FE5CDEC3457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77240" y="0"/>
            <a:ext cx="7543800" cy="381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54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9436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686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4592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1901952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8pPr>
      <a:lvl9pPr marL="24688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emf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11" Type="http://schemas.openxmlformats.org/officeDocument/2006/relationships/image" Target="../media/image10.jpeg"/><Relationship Id="rId5" Type="http://schemas.openxmlformats.org/officeDocument/2006/relationships/image" Target="../media/image4.jpeg"/><Relationship Id="rId10" Type="http://schemas.openxmlformats.org/officeDocument/2006/relationships/image" Target="../media/image9.jpeg"/><Relationship Id="rId4" Type="http://schemas.openxmlformats.org/officeDocument/2006/relationships/image" Target="../media/image3.jpeg"/><Relationship Id="rId9" Type="http://schemas.openxmlformats.org/officeDocument/2006/relationships/image" Target="../media/image8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20944469">
            <a:off x="1837327" y="1068710"/>
            <a:ext cx="7315200" cy="6096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Berylium" pitchFamily="2" charset="0"/>
              </a:rPr>
              <a:t>Wear and T</a:t>
            </a:r>
            <a:endParaRPr lang="en-US" dirty="0">
              <a:latin typeface="Berylium" pitchFamily="2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 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97225" y="3733800"/>
            <a:ext cx="5946775" cy="993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 rot="2262118">
            <a:off x="6007085" y="774592"/>
            <a:ext cx="1447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200" dirty="0" smtClean="0">
                <a:latin typeface="Berylium" pitchFamily="2" charset="0"/>
              </a:rPr>
              <a:t>ear</a:t>
            </a:r>
            <a:endParaRPr lang="en-US" sz="7200" dirty="0"/>
          </a:p>
        </p:txBody>
      </p:sp>
      <p:pic>
        <p:nvPicPr>
          <p:cNvPr id="6" name="Picture 2" descr="C:\Users\student\Desktop\Nike-Air-Max-90-Mens-White-Sports-Shoes1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8834" y="4984606"/>
            <a:ext cx="1180234" cy="11802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C:\Users\student\Desktop\Nike Air Zoom Huarache 2K4 white neutral grey-500x5001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55448" y="4991534"/>
            <a:ext cx="1202751" cy="11802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C:\Users\student\Desktop\shox1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01199" y="4991534"/>
            <a:ext cx="933446" cy="11802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C:\Users\student\Desktop\__KGrHqN__g0E3vN_TWsOBOJ-OUMPzw__0_121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3722" y="4991534"/>
            <a:ext cx="922197" cy="11871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C:\Users\student\Desktop\Nike-Air-Max-90-Mens-White-Sports-Shoes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4984606"/>
            <a:ext cx="1104034" cy="11802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3" descr="C:\Users\student\Desktop\Nike Air Zoom Huarache 2K4 white neutral grey-500x500.jp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89068" y="4984605"/>
            <a:ext cx="1166380" cy="11663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 descr="C:\Users\student\Desktop\Nike-Shox-Classic-Running-Shoes-All-White.jp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8199" y="4984606"/>
            <a:ext cx="1143000" cy="11802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2" descr="C:\Users\student\Desktop\__KGrHqN__g0E3vN_TWsOBOJ-OUMPzw__0_12.jpg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3863" y="4991534"/>
            <a:ext cx="1009646" cy="11871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500621" y="6334991"/>
            <a:ext cx="6934200" cy="38100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en-US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Who wouldn’t </a:t>
            </a:r>
            <a:r>
              <a:rPr lang="en-US" b="1" cap="all" dirty="0" err="1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wanna</a:t>
            </a:r>
            <a:r>
              <a:rPr lang="en-US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 look</a:t>
            </a:r>
            <a:endParaRPr lang="en-US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361279" y="6210971"/>
            <a:ext cx="2413286" cy="861774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r>
              <a:rPr lang="en-US" sz="3200" b="1" cap="all" dirty="0">
                <a:ln/>
                <a:solidFill>
                  <a:schemeClr val="accent1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FRESH</a:t>
            </a:r>
            <a:r>
              <a:rPr lang="en-US" sz="3200" b="1" cap="all" dirty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?</a:t>
            </a:r>
          </a:p>
          <a:p>
            <a:endParaRPr lang="en-US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110979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End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Thank you for viewing our presentation, now take a look into our commercial…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00596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Development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4 brands</a:t>
            </a:r>
          </a:p>
          <a:p>
            <a:pPr lvl="0"/>
            <a:r>
              <a:rPr lang="en-US" dirty="0" err="1"/>
              <a:t>Airmax</a:t>
            </a:r>
            <a:r>
              <a:rPr lang="en-US" dirty="0"/>
              <a:t>, </a:t>
            </a:r>
            <a:r>
              <a:rPr lang="en-US" dirty="0" err="1"/>
              <a:t>Airforce</a:t>
            </a:r>
            <a:r>
              <a:rPr lang="en-US" dirty="0"/>
              <a:t> 1 </a:t>
            </a:r>
            <a:r>
              <a:rPr lang="en-US" dirty="0" err="1"/>
              <a:t>lowtops</a:t>
            </a:r>
            <a:r>
              <a:rPr lang="en-US" dirty="0"/>
              <a:t>, </a:t>
            </a:r>
            <a:r>
              <a:rPr lang="en-US" dirty="0" err="1"/>
              <a:t>shoxs</a:t>
            </a:r>
            <a:r>
              <a:rPr lang="en-US" dirty="0"/>
              <a:t>, and Nike air zoom huarache 2k4 basketball shoes.</a:t>
            </a:r>
          </a:p>
          <a:p>
            <a:pPr lvl="0"/>
            <a:r>
              <a:rPr lang="en-US" b="1" dirty="0" smtClean="0"/>
              <a:t>Target Market</a:t>
            </a:r>
          </a:p>
          <a:p>
            <a:pPr lvl="1"/>
            <a:r>
              <a:rPr lang="en-US" dirty="0" smtClean="0"/>
              <a:t>Ages  </a:t>
            </a:r>
            <a:r>
              <a:rPr lang="en-US" dirty="0"/>
              <a:t>8 to </a:t>
            </a:r>
            <a:r>
              <a:rPr lang="en-US" dirty="0" smtClean="0"/>
              <a:t>45</a:t>
            </a:r>
            <a:endParaRPr lang="en-US" dirty="0"/>
          </a:p>
          <a:p>
            <a:pPr lvl="1"/>
            <a:r>
              <a:rPr lang="en-US" dirty="0"/>
              <a:t>Shoe stores, </a:t>
            </a:r>
          </a:p>
          <a:p>
            <a:pPr lvl="1"/>
            <a:r>
              <a:rPr lang="en-US" dirty="0"/>
              <a:t>Males 60% females  40%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05454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student\Desktop\Nike-Air-Max-90-Mens-White-Sports-Shoe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252" y="1999384"/>
            <a:ext cx="2914650" cy="2914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762000" y="0"/>
            <a:ext cx="7543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Nike </a:t>
            </a:r>
            <a:r>
              <a:rPr lang="en-US" sz="4000" dirty="0" err="1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Airmax</a:t>
            </a:r>
            <a:endParaRPr lang="en-US" sz="4000" dirty="0">
              <a:ln w="10160">
                <a:solidFill>
                  <a:schemeClr val="accent1"/>
                </a:solidFill>
                <a:prstDash val="solid"/>
              </a:ln>
              <a:solidFill>
                <a:srgbClr val="FFFFFF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3074" name="Picture 2" descr="C:\Users\student\Desktop\Nike-Air-Max-90-Mens-White-Sports-Shoes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3600" y="2027093"/>
            <a:ext cx="2886941" cy="28869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ight Arrow 4"/>
          <p:cNvSpPr/>
          <p:nvPr/>
        </p:nvSpPr>
        <p:spPr>
          <a:xfrm>
            <a:off x="4038600" y="3352800"/>
            <a:ext cx="990600" cy="3048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7587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C:\Users\student\Desktop\Nike Air Zoom Huarache 2K4 white neutral grey-500x50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2223654"/>
            <a:ext cx="2755901" cy="27559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447800" y="228600"/>
            <a:ext cx="67056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Nike Air Zoom Huarache 2k4 </a:t>
            </a:r>
            <a:r>
              <a:rPr lang="en-US" sz="4000" dirty="0" err="1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iD</a:t>
            </a:r>
            <a:endParaRPr lang="en-US" sz="4000" dirty="0">
              <a:ln w="10160">
                <a:solidFill>
                  <a:schemeClr val="accent1"/>
                </a:solidFill>
                <a:prstDash val="solid"/>
              </a:ln>
              <a:solidFill>
                <a:srgbClr val="FFFFFF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4098" name="Picture 2" descr="C:\Users\student\Desktop\Nike Air Zoom Huarache 2K4 white neutral grey-500x500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9800" y="2117435"/>
            <a:ext cx="2882902" cy="28829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ight Arrow 4"/>
          <p:cNvSpPr/>
          <p:nvPr/>
        </p:nvSpPr>
        <p:spPr>
          <a:xfrm>
            <a:off x="3962400" y="3352800"/>
            <a:ext cx="990600" cy="3048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6992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student\Desktop\Nike-Shox-Classic-Running-Shoes-All-Whit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227" y="1752600"/>
            <a:ext cx="2971800" cy="2971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209800" y="0"/>
            <a:ext cx="5715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Nike </a:t>
            </a:r>
            <a:r>
              <a:rPr lang="en-US" sz="4000" dirty="0" err="1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Shoxs</a:t>
            </a:r>
            <a:endParaRPr lang="en-US" sz="4000" dirty="0">
              <a:ln w="10160">
                <a:solidFill>
                  <a:schemeClr val="accent1"/>
                </a:solidFill>
                <a:prstDash val="solid"/>
              </a:ln>
              <a:solidFill>
                <a:srgbClr val="FFFFFF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1026" name="Picture 2" descr="C:\Users\student\Desktop\shox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7800" y="1752600"/>
            <a:ext cx="2971800" cy="2971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ight Arrow 5"/>
          <p:cNvSpPr/>
          <p:nvPr/>
        </p:nvSpPr>
        <p:spPr>
          <a:xfrm>
            <a:off x="3962400" y="3352800"/>
            <a:ext cx="990600" cy="3048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224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student\Desktop\__KGrHqN__g0E3vN_TWsOBOJ-OUMPzw__0_1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2286000"/>
            <a:ext cx="3251200" cy="2438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794164" y="69273"/>
            <a:ext cx="5969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Nike </a:t>
            </a:r>
            <a:r>
              <a:rPr lang="en-US" sz="4000" dirty="0" err="1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Airforce</a:t>
            </a:r>
            <a:r>
              <a:rPr lang="en-US" sz="40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 - </a:t>
            </a:r>
            <a:r>
              <a:rPr lang="en-US" sz="4000" dirty="0" err="1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Lowtops</a:t>
            </a:r>
            <a:endParaRPr lang="en-US" sz="4000" dirty="0">
              <a:ln w="10160">
                <a:solidFill>
                  <a:schemeClr val="accent1"/>
                </a:solidFill>
                <a:prstDash val="solid"/>
              </a:ln>
              <a:solidFill>
                <a:srgbClr val="FFFFFF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2050" name="Picture 2" descr="C:\Users\student\Desktop\__KGrHqN__g0E3vN_TWsOBOJ-OUMPzw__0_12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0200" y="2286000"/>
            <a:ext cx="3251200" cy="2438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ight Arrow 2"/>
          <p:cNvSpPr/>
          <p:nvPr/>
        </p:nvSpPr>
        <p:spPr>
          <a:xfrm>
            <a:off x="3962400" y="3352800"/>
            <a:ext cx="990600" cy="3048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9120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Placing the product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810491"/>
            <a:ext cx="7543800" cy="3886200"/>
          </a:xfrm>
        </p:spPr>
        <p:txBody>
          <a:bodyPr>
            <a:normAutofit fontScale="85000" lnSpcReduction="20000"/>
          </a:bodyPr>
          <a:lstStyle/>
          <a:p>
            <a:r>
              <a:rPr lang="en-US" b="1" dirty="0" smtClean="0"/>
              <a:t>Sales Locations</a:t>
            </a:r>
          </a:p>
          <a:p>
            <a:pPr lvl="1"/>
            <a:r>
              <a:rPr lang="en-US" dirty="0" smtClean="0"/>
              <a:t>Champs</a:t>
            </a:r>
            <a:endParaRPr lang="en-US" dirty="0"/>
          </a:p>
          <a:p>
            <a:pPr lvl="1"/>
            <a:r>
              <a:rPr lang="en-US" dirty="0" smtClean="0"/>
              <a:t>Dicks</a:t>
            </a:r>
            <a:endParaRPr lang="en-US" dirty="0"/>
          </a:p>
          <a:p>
            <a:pPr lvl="1"/>
            <a:r>
              <a:rPr lang="en-US" dirty="0" smtClean="0"/>
              <a:t>Finish </a:t>
            </a:r>
            <a:r>
              <a:rPr lang="en-US" dirty="0"/>
              <a:t>Line</a:t>
            </a:r>
          </a:p>
          <a:p>
            <a:pPr lvl="1"/>
            <a:r>
              <a:rPr lang="en-US" dirty="0" smtClean="0"/>
              <a:t>Foot Locker</a:t>
            </a:r>
          </a:p>
          <a:p>
            <a:pPr lvl="1"/>
            <a:r>
              <a:rPr lang="en-US" dirty="0" smtClean="0"/>
              <a:t>Malls</a:t>
            </a:r>
          </a:p>
          <a:p>
            <a:r>
              <a:rPr lang="en-US" b="1" dirty="0"/>
              <a:t>Shipping</a:t>
            </a:r>
          </a:p>
          <a:p>
            <a:pPr lvl="1"/>
            <a:r>
              <a:rPr lang="en-US" dirty="0" smtClean="0"/>
              <a:t>Main </a:t>
            </a:r>
            <a:r>
              <a:rPr lang="en-US" dirty="0"/>
              <a:t>Warehouse</a:t>
            </a:r>
          </a:p>
          <a:p>
            <a:pPr lvl="1"/>
            <a:r>
              <a:rPr lang="en-US" dirty="0" smtClean="0"/>
              <a:t>Ship </a:t>
            </a:r>
            <a:r>
              <a:rPr lang="en-US" dirty="0"/>
              <a:t>by truck</a:t>
            </a:r>
          </a:p>
          <a:p>
            <a:pPr lvl="1"/>
            <a:r>
              <a:rPr lang="en-US" dirty="0" smtClean="0"/>
              <a:t>East Coast</a:t>
            </a:r>
          </a:p>
          <a:p>
            <a:r>
              <a:rPr lang="en-US" b="1" dirty="0"/>
              <a:t>Packaging</a:t>
            </a:r>
            <a:endParaRPr lang="en-US" dirty="0"/>
          </a:p>
          <a:p>
            <a:pPr lvl="1"/>
            <a:r>
              <a:rPr lang="en-US" dirty="0"/>
              <a:t>Individually you can buy in sleeves </a:t>
            </a:r>
          </a:p>
          <a:p>
            <a:pPr lvl="1"/>
            <a:r>
              <a:rPr lang="en-US" dirty="0"/>
              <a:t>One color per box of new shoes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4188" y="685800"/>
            <a:ext cx="2533650" cy="310082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818043" y="3786622"/>
            <a:ext cx="253365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Our Branding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004419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Pricing the product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lvl="0"/>
            <a:r>
              <a:rPr lang="en-US" b="1" dirty="0" smtClean="0"/>
              <a:t>Pricing Strategies</a:t>
            </a:r>
            <a:endParaRPr lang="en-US" b="1" dirty="0"/>
          </a:p>
          <a:p>
            <a:pPr lvl="1"/>
            <a:r>
              <a:rPr lang="en-US" dirty="0" smtClean="0"/>
              <a:t>$30</a:t>
            </a:r>
            <a:endParaRPr lang="en-US" dirty="0"/>
          </a:p>
          <a:p>
            <a:pPr lvl="1"/>
            <a:r>
              <a:rPr lang="en-US" dirty="0"/>
              <a:t>Shoe with one wear and tear $100</a:t>
            </a:r>
          </a:p>
          <a:p>
            <a:pPr lvl="1"/>
            <a:r>
              <a:rPr lang="en-US" b="1" dirty="0"/>
              <a:t>Markup</a:t>
            </a:r>
            <a:r>
              <a:rPr lang="en-US" dirty="0"/>
              <a:t> pricing $30</a:t>
            </a:r>
          </a:p>
          <a:p>
            <a:pPr lvl="1"/>
            <a:r>
              <a:rPr lang="en-US" b="1" dirty="0"/>
              <a:t>Cost plus </a:t>
            </a:r>
            <a:r>
              <a:rPr lang="en-US" dirty="0"/>
              <a:t>pricing $35</a:t>
            </a:r>
          </a:p>
          <a:p>
            <a:pPr lvl="1"/>
            <a:r>
              <a:rPr lang="en-US" b="1" dirty="0"/>
              <a:t>Demand Oriented </a:t>
            </a:r>
            <a:r>
              <a:rPr lang="en-US" dirty="0"/>
              <a:t>Pricing ; when demand is strongest $40; lowest $30</a:t>
            </a:r>
          </a:p>
          <a:p>
            <a:pPr lvl="1"/>
            <a:r>
              <a:rPr lang="en-US" dirty="0"/>
              <a:t>The </a:t>
            </a:r>
            <a:r>
              <a:rPr lang="en-US" b="1" dirty="0"/>
              <a:t>skimming</a:t>
            </a:r>
            <a:r>
              <a:rPr lang="en-US" dirty="0"/>
              <a:t> pricing $50</a:t>
            </a:r>
          </a:p>
          <a:p>
            <a:pPr lvl="1"/>
            <a:r>
              <a:rPr lang="en-US" b="1" dirty="0"/>
              <a:t>Flexible price policy </a:t>
            </a:r>
            <a:r>
              <a:rPr lang="en-US" dirty="0"/>
              <a:t>$20</a:t>
            </a:r>
          </a:p>
          <a:p>
            <a:pPr lvl="1"/>
            <a:r>
              <a:rPr lang="en-US" b="1" dirty="0"/>
              <a:t>Promotional</a:t>
            </a:r>
            <a:r>
              <a:rPr lang="en-US" dirty="0"/>
              <a:t> pricing $40 for two</a:t>
            </a:r>
          </a:p>
          <a:p>
            <a:pPr lvl="1"/>
            <a:r>
              <a:rPr lang="en-US" b="1" dirty="0"/>
              <a:t>Prestige</a:t>
            </a:r>
            <a:r>
              <a:rPr lang="en-US" dirty="0"/>
              <a:t> Pricing $60</a:t>
            </a:r>
          </a:p>
          <a:p>
            <a:pPr lvl="1"/>
            <a:r>
              <a:rPr lang="en-US" b="1" dirty="0"/>
              <a:t>Odd/Even</a:t>
            </a:r>
            <a:r>
              <a:rPr lang="en-US" dirty="0"/>
              <a:t> $29.99</a:t>
            </a:r>
          </a:p>
          <a:p>
            <a:endParaRPr lang="en-US" dirty="0"/>
          </a:p>
        </p:txBody>
      </p:sp>
      <p:pic>
        <p:nvPicPr>
          <p:cNvPr id="1026" name="Picture 2" descr="C:\Users\student\Desktop\stock-photo-money-symbol-background-dollar-symbol-filled-with-one-hundred-dollar-bills-882733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4600" y="3463636"/>
            <a:ext cx="2023763" cy="26844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1941916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Promotion Plan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lvl="0"/>
            <a:r>
              <a:rPr lang="en-US" b="1" dirty="0" smtClean="0"/>
              <a:t>Informative</a:t>
            </a:r>
          </a:p>
          <a:p>
            <a:pPr lvl="1"/>
            <a:r>
              <a:rPr lang="en-US" dirty="0" smtClean="0"/>
              <a:t> </a:t>
            </a:r>
            <a:r>
              <a:rPr lang="en-US" dirty="0"/>
              <a:t>best shoe accessory around. We are the only ones who put love into our product</a:t>
            </a:r>
            <a:endParaRPr lang="en-US" sz="1600" dirty="0"/>
          </a:p>
          <a:p>
            <a:pPr lvl="0"/>
            <a:r>
              <a:rPr lang="en-US" b="1" dirty="0" smtClean="0"/>
              <a:t>Persuasive</a:t>
            </a:r>
          </a:p>
          <a:p>
            <a:pPr lvl="1"/>
            <a:r>
              <a:rPr lang="en-US" dirty="0" smtClean="0"/>
              <a:t> “who </a:t>
            </a:r>
            <a:r>
              <a:rPr lang="en-US" dirty="0"/>
              <a:t>wouldn’t </a:t>
            </a:r>
            <a:r>
              <a:rPr lang="en-US" dirty="0" err="1"/>
              <a:t>wanna</a:t>
            </a:r>
            <a:r>
              <a:rPr lang="en-US" dirty="0"/>
              <a:t> look fresh</a:t>
            </a:r>
            <a:r>
              <a:rPr lang="en-US" dirty="0" smtClean="0"/>
              <a:t>?”</a:t>
            </a:r>
            <a:endParaRPr lang="en-US" sz="1600" dirty="0"/>
          </a:p>
          <a:p>
            <a:pPr lvl="0"/>
            <a:r>
              <a:rPr lang="en-US" b="1" dirty="0" smtClean="0"/>
              <a:t>Jingle</a:t>
            </a:r>
            <a:endParaRPr lang="en-US" b="1" dirty="0"/>
          </a:p>
          <a:p>
            <a:pPr lvl="1"/>
            <a:r>
              <a:rPr lang="en-US" b="1" dirty="0" smtClean="0"/>
              <a:t> </a:t>
            </a:r>
            <a:r>
              <a:rPr lang="en-US" dirty="0" smtClean="0"/>
              <a:t>wear and tear, we share because we care.</a:t>
            </a:r>
            <a:endParaRPr lang="en-US" sz="1400" dirty="0"/>
          </a:p>
          <a:p>
            <a:pPr lvl="1"/>
            <a:endParaRPr lang="en-US" sz="1800" dirty="0" smtClean="0"/>
          </a:p>
          <a:p>
            <a:pPr lvl="0"/>
            <a:r>
              <a:rPr lang="en-US" b="1" dirty="0"/>
              <a:t>Two sleeves per one box of shoes</a:t>
            </a:r>
            <a:endParaRPr lang="en-US" dirty="0"/>
          </a:p>
          <a:p>
            <a:pPr lvl="0"/>
            <a:r>
              <a:rPr lang="en-US" b="1" dirty="0"/>
              <a:t>Label we can say “Match Your Outfit”</a:t>
            </a:r>
            <a:endParaRPr lang="en-US" dirty="0"/>
          </a:p>
          <a:p>
            <a:pPr lvl="0"/>
            <a:r>
              <a:rPr lang="en-US" b="1" dirty="0"/>
              <a:t>The WT logo will go on the back of the shoe(small) and on the box</a:t>
            </a:r>
            <a:r>
              <a:rPr lang="en-US" dirty="0"/>
              <a:t> </a:t>
            </a:r>
          </a:p>
          <a:p>
            <a:endParaRPr lang="en-US" dirty="0"/>
          </a:p>
        </p:txBody>
      </p:sp>
      <p:pic>
        <p:nvPicPr>
          <p:cNvPr id="4" name="Picture 3" descr="C:\Users\student\Desktop\promotion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2200" y="4038600"/>
            <a:ext cx="2724151" cy="2057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600200" y="0"/>
            <a:ext cx="7086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b="1" dirty="0"/>
              <a:t>“No one knows shoes better than Wear and Tear.”</a:t>
            </a:r>
            <a:endParaRPr lang="en-US" sz="14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47466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NewsPrint">
  <a:themeElements>
    <a:clrScheme name="NewsPrint">
      <a:dk1>
        <a:sysClr val="windowText" lastClr="000000"/>
      </a:dk1>
      <a:lt1>
        <a:sysClr val="window" lastClr="FFFFFF"/>
      </a:lt1>
      <a:dk2>
        <a:srgbClr val="303030"/>
      </a:dk2>
      <a:lt2>
        <a:srgbClr val="DEDEE0"/>
      </a:lt2>
      <a:accent1>
        <a:srgbClr val="AD0101"/>
      </a:accent1>
      <a:accent2>
        <a:srgbClr val="726056"/>
      </a:accent2>
      <a:accent3>
        <a:srgbClr val="AC956E"/>
      </a:accent3>
      <a:accent4>
        <a:srgbClr val="808DA9"/>
      </a:accent4>
      <a:accent5>
        <a:srgbClr val="424E5B"/>
      </a:accent5>
      <a:accent6>
        <a:srgbClr val="730E00"/>
      </a:accent6>
      <a:hlink>
        <a:srgbClr val="D26900"/>
      </a:hlink>
      <a:folHlink>
        <a:srgbClr val="D89243"/>
      </a:folHlink>
    </a:clrScheme>
    <a:fontScheme name="NewsPrint">
      <a:majorFont>
        <a:latin typeface="Impact"/>
        <a:ea typeface=""/>
        <a:cs typeface=""/>
        <a:font script="Jpan" typeface="HGP創英角ｺﾞｼｯｸUB"/>
        <a:font script="Hang" typeface="HY견고딕"/>
        <a:font script="Hans" typeface="微软雅黑"/>
        <a:font script="Hant" typeface="微軟正黑體"/>
        <a:font script="Arab" typeface="Tahoma"/>
        <a:font script="Hebr" typeface="To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NewsPrint">
      <a:fillStyleLst>
        <a:solidFill>
          <a:schemeClr val="phClr"/>
        </a:solidFill>
        <a:gradFill rotWithShape="1">
          <a:gsLst>
            <a:gs pos="0">
              <a:schemeClr val="phClr">
                <a:tint val="37000"/>
                <a:hueMod val="100000"/>
                <a:satMod val="200000"/>
                <a:lumMod val="88000"/>
              </a:schemeClr>
            </a:gs>
            <a:gs pos="100000">
              <a:schemeClr val="phClr">
                <a:tint val="53000"/>
                <a:shade val="100000"/>
                <a:hueMod val="100000"/>
                <a:satMod val="350000"/>
                <a:lumMod val="79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phClr">
                <a:shade val="100000"/>
              </a:schemeClr>
            </a:gs>
            <a:gs pos="100000">
              <a:schemeClr val="phClr"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</a:fillStyleLst>
      <a:lnStyleLst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12700" dir="528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2700">
            <a:bevelT w="31750" h="127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3000"/>
              </a:schemeClr>
            </a:gs>
            <a:gs pos="100000">
              <a:schemeClr val="phClr">
                <a:shade val="55000"/>
              </a:schemeClr>
            </a:gs>
          </a:gsLst>
          <a:lin ang="5400000" scaled="1"/>
        </a:gradFill>
        <a:blipFill rotWithShape="1">
          <a:blip xmlns:r="http://schemas.openxmlformats.org/officeDocument/2006/relationships" r:embed="rId1">
            <a:duotone>
              <a:schemeClr val="phClr">
                <a:shade val="20000"/>
                <a:satMod val="350000"/>
                <a:lumMod val="125000"/>
              </a:schemeClr>
              <a:schemeClr val="phClr">
                <a:tint val="90000"/>
                <a:satMod val="25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Newsprint</Template>
  <TotalTime>171</TotalTime>
  <Words>259</Words>
  <Application>Microsoft Office PowerPoint</Application>
  <PresentationFormat>On-screen Show (4:3)</PresentationFormat>
  <Paragraphs>59</Paragraphs>
  <Slides>10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NewsPrint</vt:lpstr>
      <vt:lpstr>Wear and T</vt:lpstr>
      <vt:lpstr>Development</vt:lpstr>
      <vt:lpstr>PowerPoint Presentation</vt:lpstr>
      <vt:lpstr>PowerPoint Presentation</vt:lpstr>
      <vt:lpstr>PowerPoint Presentation</vt:lpstr>
      <vt:lpstr>PowerPoint Presentation</vt:lpstr>
      <vt:lpstr>Placing the product</vt:lpstr>
      <vt:lpstr>Pricing the product</vt:lpstr>
      <vt:lpstr>Promotion Plan</vt:lpstr>
      <vt:lpstr>The End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Wear and T</dc:title>
  <dc:creator>student</dc:creator>
  <cp:lastModifiedBy>student</cp:lastModifiedBy>
  <cp:revision>22</cp:revision>
  <cp:lastPrinted>2011-11-21T13:15:39Z</cp:lastPrinted>
  <dcterms:created xsi:type="dcterms:W3CDTF">2011-11-15T13:50:23Z</dcterms:created>
  <dcterms:modified xsi:type="dcterms:W3CDTF">2011-11-21T13:26:34Z</dcterms:modified>
</cp:coreProperties>
</file>